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84" r:id="rId3"/>
    <p:sldId id="285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2" r:id="rId25"/>
    <p:sldId id="281" r:id="rId26"/>
    <p:sldId id="279" r:id="rId27"/>
    <p:sldId id="286" r:id="rId28"/>
    <p:sldId id="287" r:id="rId29"/>
    <p:sldId id="288" r:id="rId30"/>
    <p:sldId id="28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3DDF8-2234-4E63-BA67-4D2A6C8FFA0B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E6ED6-D2D2-4E1D-ACBB-9C498EC14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16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3DDF8-2234-4E63-BA67-4D2A6C8FFA0B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E6ED6-D2D2-4E1D-ACBB-9C498EC14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59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3DDF8-2234-4E63-BA67-4D2A6C8FFA0B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E6ED6-D2D2-4E1D-ACBB-9C498EC14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34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3DDF8-2234-4E63-BA67-4D2A6C8FFA0B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E6ED6-D2D2-4E1D-ACBB-9C498EC14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47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3DDF8-2234-4E63-BA67-4D2A6C8FFA0B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E6ED6-D2D2-4E1D-ACBB-9C498EC14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00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3DDF8-2234-4E63-BA67-4D2A6C8FFA0B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E6ED6-D2D2-4E1D-ACBB-9C498EC14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7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3DDF8-2234-4E63-BA67-4D2A6C8FFA0B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E6ED6-D2D2-4E1D-ACBB-9C498EC14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71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3DDF8-2234-4E63-BA67-4D2A6C8FFA0B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E6ED6-D2D2-4E1D-ACBB-9C498EC14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59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3DDF8-2234-4E63-BA67-4D2A6C8FFA0B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E6ED6-D2D2-4E1D-ACBB-9C498EC14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46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3DDF8-2234-4E63-BA67-4D2A6C8FFA0B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E6ED6-D2D2-4E1D-ACBB-9C498EC14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73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3DDF8-2234-4E63-BA67-4D2A6C8FFA0B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E6ED6-D2D2-4E1D-ACBB-9C498EC14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57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3DDF8-2234-4E63-BA67-4D2A6C8FFA0B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E6ED6-D2D2-4E1D-ACBB-9C498EC14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30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3DDF8-2234-4E63-BA67-4D2A6C8FFA0B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E6ED6-D2D2-4E1D-ACBB-9C498EC14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99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3DDF8-2234-4E63-BA67-4D2A6C8FFA0B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E6ED6-D2D2-4E1D-ACBB-9C498EC14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17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3DDF8-2234-4E63-BA67-4D2A6C8FFA0B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E6ED6-D2D2-4E1D-ACBB-9C498EC14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3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3DDF8-2234-4E63-BA67-4D2A6C8FFA0B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E6ED6-D2D2-4E1D-ACBB-9C498EC14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10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3DDF8-2234-4E63-BA67-4D2A6C8FFA0B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E6ED6-D2D2-4E1D-ACBB-9C498EC14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25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3DDF8-2234-4E63-BA67-4D2A6C8FFA0B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E6ED6-D2D2-4E1D-ACBB-9C498EC14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3DDF8-2234-4E63-BA67-4D2A6C8FFA0B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E6ED6-D2D2-4E1D-ACBB-9C498EC14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57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3DDF8-2234-4E63-BA67-4D2A6C8FFA0B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E6ED6-D2D2-4E1D-ACBB-9C498EC14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86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3DDF8-2234-4E63-BA67-4D2A6C8FFA0B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E6ED6-D2D2-4E1D-ACBB-9C498EC14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2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3DDF8-2234-4E63-BA67-4D2A6C8FFA0B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E6ED6-D2D2-4E1D-ACBB-9C498EC14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59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</a:defRPr>
            </a:lvl1pPr>
          </a:lstStyle>
          <a:p>
            <a:fld id="{60C3DDF8-2234-4E63-BA67-4D2A6C8FFA0B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fld id="{489E6ED6-D2D2-4E1D-ACBB-9C498EC14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201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</a:defRPr>
            </a:lvl1pPr>
          </a:lstStyle>
          <a:p>
            <a:fld id="{60C3DDF8-2234-4E63-BA67-4D2A6C8FFA0B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fld id="{489E6ED6-D2D2-4E1D-ACBB-9C498EC14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737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 txBox="1">
            <a:spLocks/>
          </p:cNvSpPr>
          <p:nvPr/>
        </p:nvSpPr>
        <p:spPr>
          <a:xfrm>
            <a:off x="1906221" y="2187257"/>
            <a:ext cx="8229600" cy="43936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800" kern="0" dirty="0">
                <a:solidFill>
                  <a:schemeClr val="tx1">
                    <a:lumMod val="75000"/>
                  </a:schemeClr>
                </a:solidFill>
              </a:rPr>
              <a:t>CIHA 2016 Session 18: Media and Visuality </a:t>
            </a:r>
            <a:br>
              <a:rPr lang="en-US" sz="1600" b="1" kern="0" dirty="0">
                <a:solidFill>
                  <a:srgbClr val="FF0000"/>
                </a:solidFill>
              </a:rPr>
            </a:br>
            <a:br>
              <a:rPr lang="en-US" sz="2800" kern="0" dirty="0">
                <a:solidFill>
                  <a:srgbClr val="FF0000"/>
                </a:solidFill>
              </a:rPr>
            </a:br>
            <a:r>
              <a:rPr lang="en-US" sz="2800" b="1" kern="0" dirty="0">
                <a:solidFill>
                  <a:srgbClr val="FF0000"/>
                </a:solidFill>
              </a:rPr>
              <a:t>Rooted and Routed: The Worlding of Contemporary Indigenous Art</a:t>
            </a:r>
            <a:endParaRPr lang="en-US" sz="1600" b="1" kern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2277" y="5675080"/>
            <a:ext cx="82050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Elaine O’Brien, California State University, Sacramento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Reader: Ann Albritton, Ringling College of Art &amp; Design, Sarasota, Florida</a:t>
            </a:r>
          </a:p>
        </p:txBody>
      </p:sp>
    </p:spTree>
    <p:extLst>
      <p:ext uri="{BB962C8B-B14F-4D97-AF65-F5344CB8AC3E}">
        <p14:creationId xmlns:p14="http://schemas.microsoft.com/office/powerpoint/2010/main" val="3469850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Pena Diaspora California Indians 1999 Venice Bienna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76200"/>
            <a:ext cx="9144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69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Pena Diaspora California Indians 2 Venice Biennale 19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3330" y="0"/>
            <a:ext cx="9144000" cy="658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48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Pena Diaspora California Indians 3 Venice Biennale 19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20650"/>
            <a:ext cx="9144000" cy="66167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813048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Pena Diaspora California Indians 4 Venice Biennale 19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89478"/>
            <a:ext cx="9144000" cy="667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47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37"/>
            <a:ext cx="12193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93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161" y="5876655"/>
            <a:ext cx="10972800" cy="837470"/>
          </a:xfrm>
        </p:spPr>
        <p:txBody>
          <a:bodyPr/>
          <a:lstStyle/>
          <a:p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Jaune Quick-to-See Smith  </a:t>
            </a:r>
            <a:b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Salish (Sqelix’u), b. 1940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107" y="387178"/>
            <a:ext cx="3946907" cy="528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49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242" t="16958" r="-2892" b="8885"/>
          <a:stretch/>
        </p:blipFill>
        <p:spPr>
          <a:xfrm>
            <a:off x="-92107" y="-1488276"/>
            <a:ext cx="18379440" cy="915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57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797" y="6199577"/>
            <a:ext cx="10972800" cy="658423"/>
          </a:xfrm>
        </p:spPr>
        <p:txBody>
          <a:bodyPr/>
          <a:lstStyle/>
          <a:p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Jaune Quick-to-See Smith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i="1" dirty="0"/>
              <a:t>Indian Map</a:t>
            </a:r>
            <a:r>
              <a:rPr lang="en-US" sz="1800" dirty="0"/>
              <a:t>, 1992, mixed-media painting on canvas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42" y="138999"/>
            <a:ext cx="9198919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65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161" y="6158204"/>
            <a:ext cx="10972800" cy="699796"/>
          </a:xfrm>
        </p:spPr>
        <p:txBody>
          <a:bodyPr/>
          <a:lstStyle/>
          <a:p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Jaune Quick-to-See Smith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i="1" dirty="0"/>
              <a:t>Tribal Map</a:t>
            </a:r>
            <a:r>
              <a:rPr lang="en-US" sz="1800" dirty="0"/>
              <a:t>, 2000, mixed-media painting on canvas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269" y="149288"/>
            <a:ext cx="9188585" cy="613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85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526" y="6078279"/>
            <a:ext cx="10972800" cy="779721"/>
          </a:xfrm>
        </p:spPr>
        <p:txBody>
          <a:bodyPr/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Jasper Johns, </a:t>
            </a:r>
            <a:r>
              <a:rPr lang="en-US" sz="1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Map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1961, oil on canvas</a:t>
            </a:r>
          </a:p>
        </p:txBody>
      </p:sp>
      <p:pic>
        <p:nvPicPr>
          <p:cNvPr id="1026" name="Picture 2" descr="https://upload.wikimedia.org/wikipedia/en/8/84/Jasper_Johns%27s_%27Map%27%2C_19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65" y="242596"/>
            <a:ext cx="9069108" cy="572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503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00" y="1512377"/>
            <a:ext cx="5531919" cy="38834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619" y="1512377"/>
            <a:ext cx="5796130" cy="388340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553750"/>
            <a:ext cx="1097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Frank LaPena </a:t>
            </a:r>
            <a:r>
              <a:rPr lang="en-US" sz="1600" dirty="0">
                <a:solidFill>
                  <a:srgbClr val="FFFFFF"/>
                </a:solidFill>
              </a:rPr>
              <a:t>(Wintu-Nomtipom-Filipino b.1937, San Francisco)</a:t>
            </a:r>
          </a:p>
        </p:txBody>
      </p:sp>
    </p:spTree>
    <p:extLst>
      <p:ext uri="{BB962C8B-B14F-4D97-AF65-F5344CB8AC3E}">
        <p14:creationId xmlns:p14="http://schemas.microsoft.com/office/powerpoint/2010/main" val="749081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65" y="4435923"/>
            <a:ext cx="3956179" cy="2141991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Spencer Keeton Cunningham </a:t>
            </a:r>
            <a:b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(Colville, 1983)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8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75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124" t="13297" r="10201" b="18420"/>
          <a:stretch/>
        </p:blipFill>
        <p:spPr>
          <a:xfrm>
            <a:off x="-25553" y="-509880"/>
            <a:ext cx="12217553" cy="786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72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833" y="6271784"/>
            <a:ext cx="10972800" cy="697427"/>
          </a:xfrm>
        </p:spPr>
        <p:txBody>
          <a:bodyPr/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Spencer Keeton Cunningham, </a:t>
            </a:r>
            <a:r>
              <a:rPr lang="en-US" sz="1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Shark Fin Soup: New Zealand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public mural, 2015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285" y="151800"/>
            <a:ext cx="9319541" cy="62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88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0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270" y="6280021"/>
            <a:ext cx="10972800" cy="507957"/>
          </a:xfrm>
        </p:spPr>
        <p:txBody>
          <a:bodyPr/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Spencer Keeton Cunningham, </a:t>
            </a:r>
            <a:r>
              <a:rPr lang="en-US" sz="1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Tasmanian Devil: Tasmania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Public mural, 2016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20" y="220489"/>
            <a:ext cx="8953500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54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119" y="6194083"/>
            <a:ext cx="10972800" cy="767620"/>
          </a:xfrm>
        </p:spPr>
        <p:txBody>
          <a:bodyPr/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Spencer Keeton Cunningham and Jaque Fragua, </a:t>
            </a:r>
            <a:r>
              <a:rPr lang="en-US" sz="1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American Indian Occupation: San Francisco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Public mural, 2011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18" y="-82378"/>
            <a:ext cx="9418368" cy="627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54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0E3361-2AD6-4FC4-A725-0153CB3F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565" y="1667241"/>
            <a:ext cx="4762500" cy="3171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C12C2E-B56D-4CF0-8811-DB307871E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126" y="2180693"/>
            <a:ext cx="1923078" cy="26583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EA1BC8-4145-4A74-B8CC-4DD9EEADC975}"/>
              </a:ext>
            </a:extLst>
          </p:cNvPr>
          <p:cNvSpPr txBox="1"/>
          <p:nvPr/>
        </p:nvSpPr>
        <p:spPr>
          <a:xfrm>
            <a:off x="1182565" y="5085184"/>
            <a:ext cx="5173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Richard Bluecloud Castaneda</a:t>
            </a:r>
            <a:r>
              <a:rPr lang="en-US" dirty="0"/>
              <a:t>, </a:t>
            </a:r>
            <a:r>
              <a:rPr lang="en-US" i="1" dirty="0"/>
              <a:t>Historical Selfie</a:t>
            </a:r>
          </a:p>
        </p:txBody>
      </p:sp>
    </p:spTree>
    <p:extLst>
      <p:ext uri="{BB962C8B-B14F-4D97-AF65-F5344CB8AC3E}">
        <p14:creationId xmlns:p14="http://schemas.microsoft.com/office/powerpoint/2010/main" val="3293537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E0AEB-04D2-4994-956A-C7B97B0D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CECEDA-8629-4945-95F1-DF78DBF7F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890587"/>
            <a:ext cx="76200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72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6CF69B-4A15-4C50-AACD-F12650535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522" y="167643"/>
            <a:ext cx="8542953" cy="56953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94C1C4-9411-4783-A6FF-45CA38C0F051}"/>
              </a:ext>
            </a:extLst>
          </p:cNvPr>
          <p:cNvSpPr/>
          <p:nvPr/>
        </p:nvSpPr>
        <p:spPr>
          <a:xfrm>
            <a:off x="586271" y="5965582"/>
            <a:ext cx="11019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 phalanx of National Guard and police advance toward a water protector holding an eagle feather at a camp near the Standing Rock Reservation in the direct path of the Dakota Access pipeline.</a:t>
            </a:r>
          </a:p>
        </p:txBody>
      </p:sp>
    </p:spTree>
    <p:extLst>
      <p:ext uri="{BB962C8B-B14F-4D97-AF65-F5344CB8AC3E}">
        <p14:creationId xmlns:p14="http://schemas.microsoft.com/office/powerpoint/2010/main" val="3699880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605" y="0"/>
            <a:ext cx="5336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79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89" y="0"/>
            <a:ext cx="452457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48451" y="465089"/>
            <a:ext cx="4587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Red Power Indian activist movement (1969-1978) - a Pan-Indian movement uniting “Indians of All Tribes” in North America</a:t>
            </a:r>
          </a:p>
        </p:txBody>
      </p:sp>
    </p:spTree>
    <p:extLst>
      <p:ext uri="{BB962C8B-B14F-4D97-AF65-F5344CB8AC3E}">
        <p14:creationId xmlns:p14="http://schemas.microsoft.com/office/powerpoint/2010/main" val="1454197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521" y="396661"/>
            <a:ext cx="3810457" cy="57642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778" t="1003" r="5460" b="9790"/>
          <a:stretch/>
        </p:blipFill>
        <p:spPr>
          <a:xfrm>
            <a:off x="7248525" y="468995"/>
            <a:ext cx="2546264" cy="43748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943549" y="4843849"/>
            <a:ext cx="5416429" cy="187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1600" kern="0" dirty="0">
                <a:solidFill>
                  <a:srgbClr val="E3EBF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(left) A 2013 collection of essays on the surge of post-colonial Native American writing after 1968, when N. Scott </a:t>
            </a:r>
            <a:r>
              <a:rPr lang="en-US" sz="1600" kern="0" dirty="0" err="1">
                <a:solidFill>
                  <a:srgbClr val="E3EBF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Momaday’s</a:t>
            </a:r>
            <a:r>
              <a:rPr lang="en-US" sz="1600" kern="0" dirty="0">
                <a:solidFill>
                  <a:srgbClr val="E3EBF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Pulitzer Prize-winning </a:t>
            </a:r>
            <a:r>
              <a:rPr lang="en-US" sz="1600" i="1" kern="0" dirty="0">
                <a:solidFill>
                  <a:srgbClr val="E3EBF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House Made of Dawn </a:t>
            </a:r>
            <a:r>
              <a:rPr lang="en-US" sz="1600" kern="0" dirty="0">
                <a:solidFill>
                  <a:srgbClr val="E3EBF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(above) was published. </a:t>
            </a:r>
          </a:p>
        </p:txBody>
      </p:sp>
    </p:spTree>
    <p:extLst>
      <p:ext uri="{BB962C8B-B14F-4D97-AF65-F5344CB8AC3E}">
        <p14:creationId xmlns:p14="http://schemas.microsoft.com/office/powerpoint/2010/main" val="2574785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2" t="7570" r="16277" b="22722"/>
          <a:stretch/>
        </p:blipFill>
        <p:spPr>
          <a:xfrm>
            <a:off x="1794287" y="180975"/>
            <a:ext cx="4381500" cy="5848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597656" y="4038601"/>
            <a:ext cx="40703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Hesi</a:t>
            </a:r>
            <a:r>
              <a:rPr lang="en-US" sz="1600" dirty="0"/>
              <a:t> Dancers near Chico, California,1907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4288" y="6029326"/>
            <a:ext cx="4344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Frank LaPena</a:t>
            </a:r>
            <a:r>
              <a:rPr lang="en-US" sz="1600" dirty="0"/>
              <a:t>, </a:t>
            </a:r>
            <a:r>
              <a:rPr lang="en-US" sz="1600" i="1" dirty="0"/>
              <a:t>Dance Spirit</a:t>
            </a:r>
            <a:r>
              <a:rPr lang="en-US" sz="1600" dirty="0"/>
              <a:t>, 1981, Acrylic on canvas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762" y="368809"/>
            <a:ext cx="3313176" cy="35935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46828" y="5296585"/>
            <a:ext cx="42259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“The non-Indian viewer will see it as abstract painting, contemporary art.”</a:t>
            </a:r>
          </a:p>
          <a:p>
            <a:r>
              <a:rPr lang="en-US" dirty="0"/>
              <a:t>		         </a:t>
            </a:r>
            <a:r>
              <a:rPr lang="en-US" sz="1600" i="1" dirty="0"/>
              <a:t>- Frank LaPena</a:t>
            </a:r>
          </a:p>
        </p:txBody>
      </p:sp>
    </p:spTree>
    <p:extLst>
      <p:ext uri="{BB962C8B-B14F-4D97-AF65-F5344CB8AC3E}">
        <p14:creationId xmlns:p14="http://schemas.microsoft.com/office/powerpoint/2010/main" val="2600674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140" y="6012180"/>
            <a:ext cx="8229600" cy="754380"/>
          </a:xfrm>
        </p:spPr>
        <p:txBody>
          <a:bodyPr/>
          <a:lstStyle/>
          <a:p>
            <a:pPr algn="l"/>
            <a:r>
              <a:rPr lang="en-US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Frank LaPena</a:t>
            </a:r>
            <a:r>
              <a:rPr lang="en-US" sz="16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, Spring Bear Dance and Whirlwind</a:t>
            </a:r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, acrylic on canvas, 1974, 24 x 24 in.</a:t>
            </a:r>
          </a:p>
        </p:txBody>
      </p:sp>
      <p:pic>
        <p:nvPicPr>
          <p:cNvPr id="3" name="Picture 2" descr="Frank LaPena Spring Bear Dance &amp; Whirlwind 1974 24 x 24 in.jpg"/>
          <p:cNvPicPr>
            <a:picLocks noChangeAspect="1"/>
          </p:cNvPicPr>
          <p:nvPr/>
        </p:nvPicPr>
        <p:blipFill rotWithShape="1">
          <a:blip r:embed="rId2" cstate="print"/>
          <a:srcRect l="1003" t="1389" r="1003" b="1389"/>
          <a:stretch/>
        </p:blipFill>
        <p:spPr>
          <a:xfrm>
            <a:off x="2808594" y="160020"/>
            <a:ext cx="6689737" cy="5913438"/>
          </a:xfrm>
          <a:prstGeom prst="rect">
            <a:avLst/>
          </a:prstGeom>
          <a:ln>
            <a:solidFill>
              <a:schemeClr val="tx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30601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0" y="779463"/>
            <a:ext cx="4000500" cy="2306637"/>
          </a:xfrm>
        </p:spPr>
        <p:txBody>
          <a:bodyPr/>
          <a:lstStyle/>
          <a:p>
            <a:pPr algn="l"/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1979 LaPena traveled to Cuba as a member of the International Native American Council of the Arts for an exhibition in Havana for a meeting of representatives of more than 100 nonaligned nations.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4" r="9496"/>
          <a:stretch/>
        </p:blipFill>
        <p:spPr>
          <a:xfrm>
            <a:off x="1914526" y="76201"/>
            <a:ext cx="4391025" cy="666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18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140" y="6012180"/>
            <a:ext cx="8229600" cy="754380"/>
          </a:xfrm>
        </p:spPr>
        <p:txBody>
          <a:bodyPr/>
          <a:lstStyle/>
          <a:p>
            <a:pPr algn="l"/>
            <a:r>
              <a:rPr lang="en-US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Frank LaPena</a:t>
            </a:r>
            <a:r>
              <a:rPr lang="en-US" sz="16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, Spring Bear Dance and Whirlwind</a:t>
            </a:r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, acrylic on canvas, 1974, 24 x 24 in.</a:t>
            </a:r>
          </a:p>
        </p:txBody>
      </p:sp>
      <p:pic>
        <p:nvPicPr>
          <p:cNvPr id="3" name="Picture 2" descr="Frank LaPena Spring Bear Dance &amp; Whirlwind 1974 24 x 24 in.jpg"/>
          <p:cNvPicPr>
            <a:picLocks noChangeAspect="1"/>
          </p:cNvPicPr>
          <p:nvPr/>
        </p:nvPicPr>
        <p:blipFill rotWithShape="1">
          <a:blip r:embed="rId2" cstate="print"/>
          <a:srcRect l="1003" t="1389" r="1003" b="1389"/>
          <a:stretch/>
        </p:blipFill>
        <p:spPr>
          <a:xfrm>
            <a:off x="2808594" y="160020"/>
            <a:ext cx="6689737" cy="5913438"/>
          </a:xfrm>
          <a:prstGeom prst="rect">
            <a:avLst/>
          </a:prstGeom>
          <a:ln>
            <a:solidFill>
              <a:schemeClr val="tx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61138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623" y="4860325"/>
            <a:ext cx="11689491" cy="1417638"/>
          </a:xfrm>
        </p:spPr>
        <p:txBody>
          <a:bodyPr/>
          <a:lstStyle/>
          <a:p>
            <a:pPr algn="l"/>
            <a:r>
              <a:rPr lang="en-US" sz="1600" b="1" dirty="0"/>
              <a:t>Frank LaPena</a:t>
            </a:r>
            <a:r>
              <a:rPr lang="en-US" sz="1600" dirty="0"/>
              <a:t>, </a:t>
            </a:r>
            <a:r>
              <a:rPr lang="en-US" sz="1600" i="1" dirty="0"/>
              <a:t>Diaspora: California Indians</a:t>
            </a:r>
            <a:r>
              <a:rPr lang="en-US" sz="1600" dirty="0"/>
              <a:t>, mixed-media mural on paper, 8 panels, each 19 x 28 in, 1999, for </a:t>
            </a:r>
            <a:r>
              <a:rPr lang="en-US" sz="1600" i="1" dirty="0"/>
              <a:t>Ceremonial, </a:t>
            </a:r>
            <a:r>
              <a:rPr lang="en-US" sz="1600" dirty="0"/>
              <a:t>an official collateral exhibition of eight Native American artists at the 48th Venice Biennale. </a:t>
            </a:r>
            <a:endParaRPr lang="en-US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Picture 2" descr="LaPena Diaspora California Indians 1 Venice Biennale 19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075" y="2535604"/>
            <a:ext cx="3009681" cy="2194560"/>
          </a:xfrm>
          <a:prstGeom prst="rect">
            <a:avLst/>
          </a:prstGeom>
        </p:spPr>
      </p:pic>
      <p:pic>
        <p:nvPicPr>
          <p:cNvPr id="4" name="Picture 3" descr="LaPena Diaspora California Indians 2 Venice Biennale 19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0756" y="2535604"/>
            <a:ext cx="3046613" cy="2194560"/>
          </a:xfrm>
          <a:prstGeom prst="rect">
            <a:avLst/>
          </a:prstGeom>
        </p:spPr>
      </p:pic>
      <p:pic>
        <p:nvPicPr>
          <p:cNvPr id="5" name="Picture 4" descr="LaPena Diaspora California Indians 3 Venice Biennale 19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04262" y="2535604"/>
            <a:ext cx="3032788" cy="2194560"/>
          </a:xfrm>
          <a:prstGeom prst="rect">
            <a:avLst/>
          </a:prstGeom>
        </p:spPr>
      </p:pic>
      <p:pic>
        <p:nvPicPr>
          <p:cNvPr id="6" name="Picture 5" descr="LaPena Diaspora California Indians 4 Venice Biennale 19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37050" y="2535604"/>
            <a:ext cx="3004481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19243"/>
      </p:ext>
    </p:extLst>
  </p:cSld>
  <p:clrMapOvr>
    <a:masterClrMapping/>
  </p:clrMapOvr>
</p:sld>
</file>

<file path=ppt/theme/theme1.xml><?xml version="1.0" encoding="utf-8"?>
<a:theme xmlns:a="http://schemas.openxmlformats.org/drawingml/2006/main" name="Elaine's first">
  <a:themeElements>
    <a:clrScheme name="Default Design 13">
      <a:dk1>
        <a:srgbClr val="336699"/>
      </a:dk1>
      <a:lt1>
        <a:srgbClr val="FFFFFF"/>
      </a:lt1>
      <a:dk2>
        <a:srgbClr val="333333"/>
      </a:dk2>
      <a:lt2>
        <a:srgbClr val="E3EBF1"/>
      </a:lt2>
      <a:accent1>
        <a:srgbClr val="003399"/>
      </a:accent1>
      <a:accent2>
        <a:srgbClr val="468A4B"/>
      </a:accent2>
      <a:accent3>
        <a:srgbClr val="ADADAD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36699"/>
        </a:dk1>
        <a:lt1>
          <a:srgbClr val="FFFFFF"/>
        </a:lt1>
        <a:dk2>
          <a:srgbClr val="333333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DADAD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laine's first">
  <a:themeElements>
    <a:clrScheme name="Default Design 13">
      <a:dk1>
        <a:srgbClr val="336699"/>
      </a:dk1>
      <a:lt1>
        <a:srgbClr val="FFFFFF"/>
      </a:lt1>
      <a:dk2>
        <a:srgbClr val="333333"/>
      </a:dk2>
      <a:lt2>
        <a:srgbClr val="E3EBF1"/>
      </a:lt2>
      <a:accent1>
        <a:srgbClr val="003399"/>
      </a:accent1>
      <a:accent2>
        <a:srgbClr val="468A4B"/>
      </a:accent2>
      <a:accent3>
        <a:srgbClr val="ADADAD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36699"/>
        </a:dk1>
        <a:lt1>
          <a:srgbClr val="FFFFFF"/>
        </a:lt1>
        <a:dk2>
          <a:srgbClr val="333333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DADAD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412</Words>
  <Application>Microsoft Office PowerPoint</Application>
  <PresentationFormat>Widescreen</PresentationFormat>
  <Paragraphs>25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Verdana</vt:lpstr>
      <vt:lpstr>Elaine's first</vt:lpstr>
      <vt:lpstr>1_Elaine's first</vt:lpstr>
      <vt:lpstr>PowerPoint Presentation</vt:lpstr>
      <vt:lpstr>Frank LaPena (Wintu-Nomtipom-Filipino b.1937, San Francisco)</vt:lpstr>
      <vt:lpstr>PowerPoint Presentation</vt:lpstr>
      <vt:lpstr>PowerPoint Presentation</vt:lpstr>
      <vt:lpstr>PowerPoint Presentation</vt:lpstr>
      <vt:lpstr>Frank LaPena, Spring Bear Dance and Whirlwind, acrylic on canvas, 1974, 24 x 24 in.</vt:lpstr>
      <vt:lpstr>In 1979 LaPena traveled to Cuba as a member of the International Native American Council of the Arts for an exhibition in Havana for a meeting of representatives of more than 100 nonaligned nations. </vt:lpstr>
      <vt:lpstr>Frank LaPena, Spring Bear Dance and Whirlwind, acrylic on canvas, 1974, 24 x 24 in.</vt:lpstr>
      <vt:lpstr>Frank LaPena, Diaspora: California Indians, mixed-media mural on paper, 8 panels, each 19 x 28 in, 1999, for Ceremonial, an official collateral exhibition of eight Native American artists at the 48th Venice Biennale. </vt:lpstr>
      <vt:lpstr>PowerPoint Presentation</vt:lpstr>
      <vt:lpstr>PowerPoint Presentation</vt:lpstr>
      <vt:lpstr>     </vt:lpstr>
      <vt:lpstr>PowerPoint Presentation</vt:lpstr>
      <vt:lpstr>PowerPoint Presentation</vt:lpstr>
      <vt:lpstr>Jaune Quick-to-See Smith   Salish (Sqelix’u), b. 1940</vt:lpstr>
      <vt:lpstr>PowerPoint Presentation</vt:lpstr>
      <vt:lpstr>Jaune Quick-to-See Smith, Indian Map, 1992, mixed-media painting on canvas</vt:lpstr>
      <vt:lpstr>Jaune Quick-to-See Smith, Tribal Map, 2000, mixed-media painting on canvas</vt:lpstr>
      <vt:lpstr>Jasper Johns, Map, 1961, oil on canvas</vt:lpstr>
      <vt:lpstr>Spencer Keeton Cunningham  (Colville, 1983)</vt:lpstr>
      <vt:lpstr>PowerPoint Presentation</vt:lpstr>
      <vt:lpstr>Spencer Keeton Cunningham, Shark Fin Soup: New Zealand, public mural, 2015</vt:lpstr>
      <vt:lpstr>PowerPoint Presentation</vt:lpstr>
      <vt:lpstr>Spencer Keeton Cunningham, Tasmanian Devil: Tasmania, Public mural, 2016</vt:lpstr>
      <vt:lpstr>Spencer Keeton Cunningham and Jaque Fragua, American Indian Occupation: San Francisco, Public mural, 2011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Elaine O'BRIEN</dc:creator>
  <cp:lastModifiedBy>O'Brien, Elaine</cp:lastModifiedBy>
  <cp:revision>27</cp:revision>
  <dcterms:created xsi:type="dcterms:W3CDTF">2016-09-03T20:06:30Z</dcterms:created>
  <dcterms:modified xsi:type="dcterms:W3CDTF">2020-02-25T20:35:49Z</dcterms:modified>
</cp:coreProperties>
</file>